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36" r:id="rId5"/>
  </p:sldIdLst>
  <p:sldSz cx="12192000" cy="6858000"/>
  <p:notesSz cx="6810375" cy="9942513"/>
  <p:embeddedFontLst>
    <p:embeddedFont>
      <p:font typeface="Book Antiqua" panose="02040602050305030304" pitchFamily="18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9AA0A6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hzSEtCRcor7UAu8bKfeqiKHUS9F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4EB637-CE4C-15B1-3120-3C088BED349A}" name="Melanie Fleming" initials="MF" userId="S::ndcn0584@ox.ac.uk::54507cb8-42a4-4b81-a8d5-e1bc5ae07eff" providerId="AD"/>
  <p188:author id="{8705B352-8260-B02B-643E-A95B5CED46E8}" name="Carinne Piekema" initials="CP" userId="S::xpsy0392@ox.ac.uk::30a5106e-ad9d-4c50-b8b1-6f9d95f469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DD8AF2-A891-4D08-8609-90F8EB129641}" v="194" dt="2023-01-24T11:44:14.303"/>
    <p1510:client id="{162FDCA9-5C98-4957-8918-2F35FD6902DB}" v="2" dt="2023-01-24T11:57:12.276"/>
    <p1510:client id="{1BFC828D-F8D5-4BB3-9758-0F07C53DC8C6}" v="7" dt="2023-10-02T13:56:22.294"/>
    <p1510:client id="{43A81F2D-4B14-467D-873E-0287598E0AF3}" v="2" dt="2023-01-24T12:04:38.837"/>
    <p1510:client id="{47FAF012-C3FD-E6ED-83B9-30CEA6CDAF85}" v="5" dt="2023-01-25T08:59:13.323"/>
    <p1510:client id="{504CF844-ABB0-4FF3-BA52-F07123C09D3D}" v="64" dt="2023-01-24T09:50:14.305"/>
    <p1510:client id="{5C35FD7B-55BE-3634-95FC-9C70DEB49DDD}" v="1" dt="2023-10-04T09:57:52.262"/>
    <p1510:client id="{64A4E92B-CCBA-EAFC-49F9-56C7B071D83B}" v="44" dt="2023-10-02T14:38:00.668"/>
    <p1510:client id="{69E773DC-DECD-41A5-AEAC-407DB4156602}" v="53" dt="2023-01-24T13:26:49.518"/>
    <p1510:client id="{7AFAD17C-DF00-DCF7-E0AA-8BD2EFD10221}" v="2" dt="2023-10-03T09:30:18.734"/>
    <p1510:client id="{85FB397F-8EAA-1743-A0D5-DF0FD35AB04B}" v="45" dt="2023-01-25T09:11:13.609"/>
    <p1510:client id="{8C0B343E-D676-4AAE-B7C3-531C3FBEEF1C}" v="74" dt="2023-01-24T09:41:28.036"/>
    <p1510:client id="{96F5A75D-FA6C-1E0D-07CD-19CABF0B9966}" v="21" dt="2023-01-25T11:17:53.438"/>
    <p1510:client id="{D59640A1-AA91-4DA2-98EC-72F7006E3157}" v="2" dt="2023-01-24T11:51:19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customXml" Target="../customXml/item3.xml"/><Relationship Id="rId55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59" Type="http://schemas.microsoft.com/office/2018/10/relationships/authors" Target="authors.xml"/><Relationship Id="rId2" Type="http://schemas.openxmlformats.org/officeDocument/2006/relationships/customXml" Target="../customXml/item2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3" Type="http://customschemas.google.com/relationships/presentationmetadata" Target="metadata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5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17CA8-F8FA-4801-9102-92810B5B321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4EA48-C733-4FC0-91FF-CBF4D95B6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968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66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3"/>
          <p:cNvPicPr preferRelativeResize="0"/>
          <p:nvPr/>
        </p:nvPicPr>
        <p:blipFill>
          <a:blip r:embed="rId2">
            <a:alphaModFix amt="30000"/>
          </a:blip>
          <a:srcRect l="4512" r="4512"/>
          <a:stretch/>
        </p:blipFill>
        <p:spPr>
          <a:xfrm>
            <a:off x="9636369" y="536594"/>
            <a:ext cx="2567354" cy="60403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 txBox="1">
            <a:spLocks noGrp="1"/>
          </p:cNvSpPr>
          <p:nvPr>
            <p:ph type="ctrTitle" hasCustomPrompt="1"/>
          </p:nvPr>
        </p:nvSpPr>
        <p:spPr>
          <a:xfrm>
            <a:off x="1181099" y="2687836"/>
            <a:ext cx="9829800" cy="13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Book Antiqua"/>
              <a:buNone/>
              <a:defRPr sz="48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CA"/>
              <a:t>Intro to Public Engagement</a:t>
            </a:r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ubTitle" idx="1" hasCustomPrompt="1"/>
          </p:nvPr>
        </p:nvSpPr>
        <p:spPr>
          <a:xfrm>
            <a:off x="1497722" y="4142736"/>
            <a:ext cx="9196552" cy="125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CA"/>
              <a:t>27 April 2022</a:t>
            </a:r>
          </a:p>
          <a:p>
            <a:r>
              <a:rPr lang="en-CA"/>
              <a:t>MRI Graduate Programme Reboot Camp II</a:t>
            </a:r>
            <a:endParaRPr/>
          </a:p>
        </p:txBody>
      </p:sp>
      <p:pic>
        <p:nvPicPr>
          <p:cNvPr id="15" name="Google Shape;15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633047" y="648246"/>
            <a:ext cx="3551114" cy="11609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3"/>
          <p:cNvCxnSpPr/>
          <p:nvPr/>
        </p:nvCxnSpPr>
        <p:spPr>
          <a:xfrm>
            <a:off x="1148860" y="3987863"/>
            <a:ext cx="9894277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281354" y="365126"/>
            <a:ext cx="11712092" cy="5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Book Antiqua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281354" y="1359882"/>
            <a:ext cx="11712092" cy="481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accent5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accent5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accent5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accent5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accent5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4"/>
          <p:cNvPicPr preferRelativeResize="0"/>
          <p:nvPr/>
        </p:nvPicPr>
        <p:blipFill>
          <a:blip r:embed="rId2"/>
          <a:srcRect/>
          <a:stretch/>
        </p:blipFill>
        <p:spPr>
          <a:xfrm>
            <a:off x="11194801" y="5845109"/>
            <a:ext cx="798645" cy="7986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24"/>
          <p:cNvCxnSpPr/>
          <p:nvPr/>
        </p:nvCxnSpPr>
        <p:spPr>
          <a:xfrm>
            <a:off x="281354" y="961292"/>
            <a:ext cx="11712092" cy="1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  <a:defRPr sz="4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plans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457200"/>
            <a:r>
              <a:rPr lang="en-GB" dirty="0"/>
              <a:t>Who are the potential stakeholders of your project (e.g. patients, carers, other publics, policy makers, clinicians, industry, etc)?</a:t>
            </a:r>
            <a:endParaRPr lang="en-US" dirty="0"/>
          </a:p>
          <a:p>
            <a:pPr indent="-457200"/>
            <a:r>
              <a:rPr lang="en-GB" dirty="0"/>
              <a:t>Why do you want to involve stakeholders in your research project?</a:t>
            </a:r>
          </a:p>
          <a:p>
            <a:pPr indent="-457200"/>
            <a:r>
              <a:rPr lang="en-GB" dirty="0"/>
              <a:t>Where in your research process do you plan to involve these stakeholders?</a:t>
            </a:r>
          </a:p>
          <a:p>
            <a:pPr indent="-457200"/>
            <a:r>
              <a:rPr lang="en-GB" dirty="0"/>
              <a:t>How will data/information you receive from your stakeholders be used to inform your project?</a:t>
            </a:r>
          </a:p>
          <a:p>
            <a:pPr indent="-457200"/>
            <a:endParaRPr lang="en-GB"/>
          </a:p>
          <a:p>
            <a:pPr marL="0" indent="0">
              <a:buNone/>
            </a:pPr>
            <a:r>
              <a:rPr lang="en-GB" i="1" dirty="0"/>
              <a:t>Questions on what to include or want to discuss impact options for your research? Contact Hanna Smyth who will redirect to appropriate colleagues</a:t>
            </a:r>
            <a:endParaRPr lang="en-GB" dirty="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51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ReubenColleg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5299"/>
      </a:accent1>
      <a:accent2>
        <a:srgbClr val="0D642F"/>
      </a:accent2>
      <a:accent3>
        <a:srgbClr val="C9961A"/>
      </a:accent3>
      <a:accent4>
        <a:srgbClr val="D0D3D4"/>
      </a:accent4>
      <a:accent5>
        <a:srgbClr val="3D3935"/>
      </a:accent5>
      <a:accent6>
        <a:srgbClr val="971B2F"/>
      </a:accent6>
      <a:hlink>
        <a:srgbClr val="075299"/>
      </a:hlink>
      <a:folHlink>
        <a:srgbClr val="C996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EA3AA3C29404885446E3F76ECE60F" ma:contentTypeVersion="11" ma:contentTypeDescription="Create a new document." ma:contentTypeScope="" ma:versionID="62f29269145fa352e45ee790d518f823">
  <xsd:schema xmlns:xsd="http://www.w3.org/2001/XMLSchema" xmlns:xs="http://www.w3.org/2001/XMLSchema" xmlns:p="http://schemas.microsoft.com/office/2006/metadata/properties" xmlns:ns2="5c35441e-536e-444a-bac8-0c2de5af1356" xmlns:ns3="5b13a1b7-9a06-4426-a231-fef2b1125e59" targetNamespace="http://schemas.microsoft.com/office/2006/metadata/properties" ma:root="true" ma:fieldsID="fbc49b1ed92bfe6afb8900e015729c03" ns2:_="" ns3:_="">
    <xsd:import namespace="5c35441e-536e-444a-bac8-0c2de5af1356"/>
    <xsd:import namespace="5b13a1b7-9a06-4426-a231-fef2b1125e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5441e-536e-444a-bac8-0c2de5af13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a1b7-9a06-4426-a231-fef2b1125e5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1133155-f7bd-4bd8-8580-b169d77d2a85}" ma:internalName="TaxCatchAll" ma:showField="CatchAllData" ma:web="5b13a1b7-9a06-4426-a231-fef2b1125e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13a1b7-9a06-4426-a231-fef2b1125e59" xsi:nil="true"/>
    <lcf76f155ced4ddcb4097134ff3c332f xmlns="5c35441e-536e-444a-bac8-0c2de5af135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9C88ED-64F9-459B-810A-A559A6B93A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35441e-536e-444a-bac8-0c2de5af1356"/>
    <ds:schemaRef ds:uri="5b13a1b7-9a06-4426-a231-fef2b1125e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AB2EFA-5ECD-4BED-8924-6CD2B11498D7}">
  <ds:schemaRefs>
    <ds:schemaRef ds:uri="f5c97885-9018-45a9-945e-b9d7f42884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b13a1b7-9a06-4426-a231-fef2b1125e59"/>
    <ds:schemaRef ds:uri="5c35441e-536e-444a-bac8-0c2de5af1356"/>
  </ds:schemaRefs>
</ds:datastoreItem>
</file>

<file path=customXml/itemProps3.xml><?xml version="1.0" encoding="utf-8"?>
<ds:datastoreItem xmlns:ds="http://schemas.openxmlformats.org/officeDocument/2006/customXml" ds:itemID="{EEF4464F-EEE2-41D3-B56B-3BD9F75BBA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Macintosh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Book Antiqua</vt:lpstr>
      <vt:lpstr>Arial</vt:lpstr>
      <vt:lpstr>1_Office Theme</vt:lpstr>
      <vt:lpstr>Impact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Public Engagement</dc:title>
  <dc:creator>Hana Ayoob</dc:creator>
  <cp:lastModifiedBy>Hanna Smyth</cp:lastModifiedBy>
  <cp:revision>48</cp:revision>
  <cp:lastPrinted>2021-10-26T12:28:30Z</cp:lastPrinted>
  <dcterms:created xsi:type="dcterms:W3CDTF">2021-06-11T13:51:24Z</dcterms:created>
  <dcterms:modified xsi:type="dcterms:W3CDTF">2023-11-21T14:00:02Z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0x0101008C9EA3AA3C29404885446E3F76ECE60F</vt:lpwstr>
  </property>
  <property fmtid="{D5CDD505-2E9C-101B-9397-08002B2CF9AE}" pid="3" name="MediaServiceImageTags">
    <vt:lpwstr/>
  </property>
  <property fmtid="{D5CDD505-2E9C-101B-9397-08002B2CF9AE}" pid="4" name="Order">
    <vt:r8>102100</vt:r8>
  </property>
  <property fmtid="{D5CDD505-2E9C-101B-9397-08002B2CF9AE}" pid="5" name="xd_Signature">
    <vt:lpwstr/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